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EA0CC4-8B97-4370-BE5E-3D4BAB84B358}" type="datetimeFigureOut">
              <a:rPr lang="fr-FR" smtClean="0"/>
              <a:t>04/09/2015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498C8-870D-4294-B8AA-FCF497AEC6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4678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43942-87A4-48B6-8567-C19C46F62AA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001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43942-87A4-48B6-8567-C19C46F62AAA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126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5B97D-D5EC-4BF4-84EE-806E884C21EA}" type="datetimeFigureOut">
              <a:rPr lang="fr-FR" smtClean="0"/>
              <a:t>04/09/2015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5D2A-B046-4C22-B61C-2D066BDF28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589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5B97D-D5EC-4BF4-84EE-806E884C21EA}" type="datetimeFigureOut">
              <a:rPr lang="fr-FR" smtClean="0"/>
              <a:t>04/09/2015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5D2A-B046-4C22-B61C-2D066BDF28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1912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5B97D-D5EC-4BF4-84EE-806E884C21EA}" type="datetimeFigureOut">
              <a:rPr lang="fr-FR" smtClean="0"/>
              <a:t>04/09/2015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5D2A-B046-4C22-B61C-2D066BDF28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135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5B97D-D5EC-4BF4-84EE-806E884C21EA}" type="datetimeFigureOut">
              <a:rPr lang="fr-FR" smtClean="0"/>
              <a:t>04/09/2015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5D2A-B046-4C22-B61C-2D066BDF28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324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5B97D-D5EC-4BF4-84EE-806E884C21EA}" type="datetimeFigureOut">
              <a:rPr lang="fr-FR" smtClean="0"/>
              <a:t>04/09/2015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5D2A-B046-4C22-B61C-2D066BDF28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96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5B97D-D5EC-4BF4-84EE-806E884C21EA}" type="datetimeFigureOut">
              <a:rPr lang="fr-FR" smtClean="0"/>
              <a:t>04/09/2015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5D2A-B046-4C22-B61C-2D066BDF28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646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5B97D-D5EC-4BF4-84EE-806E884C21EA}" type="datetimeFigureOut">
              <a:rPr lang="fr-FR" smtClean="0"/>
              <a:t>04/09/2015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5D2A-B046-4C22-B61C-2D066BDF28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060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5B97D-D5EC-4BF4-84EE-806E884C21EA}" type="datetimeFigureOut">
              <a:rPr lang="fr-FR" smtClean="0"/>
              <a:t>04/09/2015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5D2A-B046-4C22-B61C-2D066BDF28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9945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5B97D-D5EC-4BF4-84EE-806E884C21EA}" type="datetimeFigureOut">
              <a:rPr lang="fr-FR" smtClean="0"/>
              <a:t>04/09/2015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5D2A-B046-4C22-B61C-2D066BDF28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563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5B97D-D5EC-4BF4-84EE-806E884C21EA}" type="datetimeFigureOut">
              <a:rPr lang="fr-FR" smtClean="0"/>
              <a:t>04/09/2015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5D2A-B046-4C22-B61C-2D066BDF28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2512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5B97D-D5EC-4BF4-84EE-806E884C21EA}" type="datetimeFigureOut">
              <a:rPr lang="fr-FR" smtClean="0"/>
              <a:t>04/09/2015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5D2A-B046-4C22-B61C-2D066BDF28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89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5B97D-D5EC-4BF4-84EE-806E884C21EA}" type="datetimeFigureOut">
              <a:rPr lang="fr-FR" smtClean="0"/>
              <a:t>04/09/2015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95D2A-B046-4C22-B61C-2D066BDF28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880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3.png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port.fr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port.fr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port.f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oneTexte 6"/>
          <p:cNvSpPr txBox="1">
            <a:spLocks noChangeArrowheads="1"/>
          </p:cNvSpPr>
          <p:nvPr/>
        </p:nvSpPr>
        <p:spPr bwMode="auto">
          <a:xfrm>
            <a:off x="868363" y="2636912"/>
            <a:ext cx="74168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4800" dirty="0" smtClean="0">
                <a:solidFill>
                  <a:srgbClr val="0070C0"/>
                </a:solidFill>
                <a:latin typeface="Franklin Gothic Demi" panose="020B0703020102020204" pitchFamily="34" charset="0"/>
              </a:rPr>
              <a:t>PRESENTATION NOUVEAU SITE INTERNET </a:t>
            </a:r>
            <a:endParaRPr lang="fr-FR" altLang="fr-FR" sz="4800" dirty="0">
              <a:solidFill>
                <a:srgbClr val="0070C0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2052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4001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119" y="5301208"/>
            <a:ext cx="1906588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B442-54A5-48F3-A702-C7844161E96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39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021288"/>
            <a:ext cx="130243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31440"/>
            <a:ext cx="9144000" cy="187220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08906" y="1337127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Franklin Gothic Demi" panose="020B0703020102020204" pitchFamily="34" charset="0"/>
              </a:rPr>
              <a:t>ESPACE MEMBRES</a:t>
            </a:r>
            <a:endParaRPr lang="fr-FR" dirty="0">
              <a:latin typeface="Franklin Gothic Demi" panose="020B07030201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27846" y="1720230"/>
            <a:ext cx="4888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fr-FR" sz="1400" cap="all" dirty="0" smtClean="0">
                <a:latin typeface="Franklin Gothic Demi" panose="020B0703020102020204" pitchFamily="34" charset="0"/>
              </a:rPr>
              <a:t>page d’Accueil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243" y="2117467"/>
            <a:ext cx="3393515" cy="4327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87" y="3026755"/>
            <a:ext cx="2844531" cy="1959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949465"/>
            <a:ext cx="2614388" cy="2073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104147"/>
            <a:ext cx="2541417" cy="1732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B442-54A5-48F3-A702-C7844161E96F}" type="slidenum">
              <a:rPr lang="fr-FR" smtClean="0"/>
              <a:t>10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76" y="1720230"/>
            <a:ext cx="1026300" cy="1132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94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021288"/>
            <a:ext cx="130243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31440"/>
            <a:ext cx="9144000" cy="187220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08906" y="1337127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Franklin Gothic Demi" panose="020B0703020102020204" pitchFamily="34" charset="0"/>
              </a:rPr>
              <a:t>ESPACE MEMBRES</a:t>
            </a:r>
            <a:endParaRPr lang="fr-FR" dirty="0">
              <a:latin typeface="Franklin Gothic Demi" panose="020B07030201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27846" y="1706459"/>
            <a:ext cx="4888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fr-FR" sz="1400" cap="all" dirty="0" smtClean="0">
                <a:latin typeface="Franklin Gothic Demi" panose="020B0703020102020204" pitchFamily="34" charset="0"/>
              </a:rPr>
              <a:t>Circulaires &amp;  archives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368295" y="2390070"/>
            <a:ext cx="687410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lvl="1" algn="just"/>
            <a:endParaRPr lang="fr-FR" sz="1400" i="1" dirty="0" smtClean="0"/>
          </a:p>
          <a:p>
            <a:endParaRPr lang="fr-FR" dirty="0"/>
          </a:p>
        </p:txBody>
      </p:sp>
      <p:pic>
        <p:nvPicPr>
          <p:cNvPr id="1027" name="Picture 3" descr="C:\Users\sylvie\Desktop\Présentation site UPF\Capture2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939" y="2106467"/>
            <a:ext cx="5720123" cy="4579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B442-54A5-48F3-A702-C7844161E96F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04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021288"/>
            <a:ext cx="130243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31440"/>
            <a:ext cx="9144000" cy="187220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08906" y="1337127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Franklin Gothic Demi" panose="020B0703020102020204" pitchFamily="34" charset="0"/>
              </a:rPr>
              <a:t>ESPACE MEMBRES</a:t>
            </a:r>
            <a:endParaRPr lang="fr-FR" dirty="0">
              <a:latin typeface="Franklin Gothic Demi" panose="020B07030201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27846" y="1706459"/>
            <a:ext cx="4888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fr-FR" sz="1400" cap="all" dirty="0" smtClean="0">
                <a:latin typeface="Franklin Gothic Demi" panose="020B0703020102020204" pitchFamily="34" charset="0"/>
              </a:rPr>
              <a:t>Circulaires &amp;  archives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368295" y="2390070"/>
            <a:ext cx="687410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lvl="1" algn="just"/>
            <a:endParaRPr lang="fr-FR" sz="1400" i="1" dirty="0" smtClean="0"/>
          </a:p>
          <a:p>
            <a:endParaRPr lang="fr-FR" dirty="0"/>
          </a:p>
        </p:txBody>
      </p:sp>
      <p:pic>
        <p:nvPicPr>
          <p:cNvPr id="1028" name="Picture 4" descr="C:\Users\sylvie\Desktop\Présentation site UPF\Capture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688" y="2390070"/>
            <a:ext cx="4946625" cy="3384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ccolade fermante 2"/>
          <p:cNvSpPr/>
          <p:nvPr/>
        </p:nvSpPr>
        <p:spPr>
          <a:xfrm>
            <a:off x="7164288" y="2425514"/>
            <a:ext cx="144016" cy="1254954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7308304" y="2852936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Moteur de recherche dans la base « Circulaires »</a:t>
            </a:r>
            <a:endParaRPr lang="fr-FR" sz="100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B442-54A5-48F3-A702-C7844161E96F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975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021288"/>
            <a:ext cx="130243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31440"/>
            <a:ext cx="9144000" cy="187220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08906" y="1337127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Franklin Gothic Demi" panose="020B0703020102020204" pitchFamily="34" charset="0"/>
              </a:rPr>
              <a:t>ESPACE MEMBRES</a:t>
            </a:r>
            <a:endParaRPr lang="fr-FR" dirty="0">
              <a:latin typeface="Franklin Gothic Demi" panose="020B07030201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27846" y="1664353"/>
            <a:ext cx="4888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fr-FR" sz="1400" dirty="0" smtClean="0">
                <a:latin typeface="Franklin Gothic Demi" panose="020B0703020102020204" pitchFamily="34" charset="0"/>
              </a:rPr>
              <a:t>E-MAILING 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5" y="1972130"/>
            <a:ext cx="3240360" cy="4540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293096"/>
            <a:ext cx="5400600" cy="10179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B442-54A5-48F3-A702-C7844161E96F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013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oneTexte 6"/>
          <p:cNvSpPr txBox="1">
            <a:spLocks noChangeArrowheads="1"/>
          </p:cNvSpPr>
          <p:nvPr/>
        </p:nvSpPr>
        <p:spPr bwMode="auto">
          <a:xfrm>
            <a:off x="868363" y="2204864"/>
            <a:ext cx="7416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4000" dirty="0" smtClean="0">
                <a:solidFill>
                  <a:srgbClr val="0070C0"/>
                </a:solidFill>
                <a:latin typeface="Franklin Gothic Demi" panose="020B0703020102020204" pitchFamily="34" charset="0"/>
              </a:rPr>
              <a:t>MERCI DE VOTRE ATTENTION ET BONNE NAVIGATION</a:t>
            </a:r>
            <a:endParaRPr lang="fr-FR" altLang="fr-FR" sz="4000" dirty="0">
              <a:solidFill>
                <a:srgbClr val="0070C0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2052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" y="1"/>
            <a:ext cx="9144001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119" y="5301208"/>
            <a:ext cx="1906588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547664" y="3789040"/>
            <a:ext cx="59766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latin typeface="Franklin Gothic Demi" panose="020B0703020102020204" pitchFamily="34" charset="0"/>
                <a:hlinkClick r:id="rId4"/>
              </a:rPr>
              <a:t>www.port.fr</a:t>
            </a:r>
            <a:endParaRPr lang="fr-FR" sz="4000" dirty="0" smtClean="0">
              <a:latin typeface="Franklin Gothic Demi" panose="020B0703020102020204" pitchFamily="34" charset="0"/>
            </a:endParaRPr>
          </a:p>
          <a:p>
            <a:pPr algn="ctr"/>
            <a:endParaRPr lang="fr-FR" sz="4000" dirty="0" smtClean="0">
              <a:latin typeface="Franklin Gothic Demi" panose="020B0703020102020204" pitchFamily="34" charset="0"/>
            </a:endParaRPr>
          </a:p>
          <a:p>
            <a:pPr algn="ctr"/>
            <a:endParaRPr lang="fr-FR" sz="32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B442-54A5-48F3-A702-C7844161E96F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18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6" y="6021288"/>
            <a:ext cx="130243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811580" y="2996952"/>
            <a:ext cx="7632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b="1" dirty="0" smtClean="0"/>
              <a:t>Après avoir procédé à une refonte totale de notre site internet, nous sommes heureux de vous accueillir sur notre nouveau site. </a:t>
            </a:r>
          </a:p>
          <a:p>
            <a:pPr algn="just"/>
            <a:endParaRPr lang="fr-FR" sz="1200" dirty="0" smtClean="0"/>
          </a:p>
          <a:p>
            <a:pPr algn="just"/>
            <a:endParaRPr lang="fr-FR" sz="1200" dirty="0" smtClean="0"/>
          </a:p>
          <a:p>
            <a:pPr algn="just"/>
            <a:r>
              <a:rPr lang="fr-FR" sz="1400" dirty="0" smtClean="0"/>
              <a:t>Cette dernière version devrait permettre à tous, adhérents, futurs adhérents et simples visiteurs, d'avoir une vue synthétique de l'ensemble de l’activité de l’Union des Ports de France.</a:t>
            </a:r>
          </a:p>
          <a:p>
            <a:pPr algn="just"/>
            <a:endParaRPr lang="fr-FR" sz="1400" dirty="0" smtClean="0"/>
          </a:p>
          <a:p>
            <a:pPr algn="just"/>
            <a:r>
              <a:rPr lang="fr-FR" sz="1400" dirty="0" smtClean="0"/>
              <a:t>Outre son graphisme en adéquation avec l'identité de l’UPF et son design modernisé, sa structure a été repensée pour le rendre plus fonctionnel et ergonomique.</a:t>
            </a:r>
          </a:p>
          <a:p>
            <a:pPr algn="just"/>
            <a:endParaRPr lang="fr-FR" sz="1200" dirty="0" smtClean="0"/>
          </a:p>
          <a:p>
            <a:endParaRPr lang="fr-FR" sz="12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31440"/>
            <a:ext cx="9144000" cy="187220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27584" y="1634540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Franklin Gothic Demi" panose="020B0703020102020204" pitchFamily="34" charset="0"/>
              </a:rPr>
              <a:t>CONNEXION AU SITE</a:t>
            </a:r>
            <a:endParaRPr lang="fr-FR" dirty="0">
              <a:latin typeface="Franklin Gothic Demi" panose="020B07030201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599892" y="1998132"/>
            <a:ext cx="24482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hlinkClick r:id="rId4"/>
              </a:rPr>
              <a:t>www.port.fr</a:t>
            </a:r>
            <a:endParaRPr lang="fr-FR" sz="3200" dirty="0" smtClean="0"/>
          </a:p>
          <a:p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B442-54A5-48F3-A702-C7844161E96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336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021288"/>
            <a:ext cx="130243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31440"/>
            <a:ext cx="9144000" cy="187220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08906" y="1444159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Franklin Gothic Demi" panose="020B0703020102020204" pitchFamily="34" charset="0"/>
              </a:rPr>
              <a:t>ESPACE PUBLIC</a:t>
            </a:r>
            <a:endParaRPr lang="fr-FR" dirty="0">
              <a:latin typeface="Franklin Gothic Demi" panose="020B07030201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27846" y="1916832"/>
            <a:ext cx="4888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fr-FR" sz="1400" cap="all" dirty="0" smtClean="0">
                <a:latin typeface="Franklin Gothic Demi" panose="020B0703020102020204" pitchFamily="34" charset="0"/>
              </a:rPr>
              <a:t>page d’Accueil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439301" y="2423268"/>
            <a:ext cx="6732097" cy="37856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lvl="1" indent="-285750" algn="just">
              <a:buFont typeface="Courier New" panose="02070309020205020404" pitchFamily="49" charset="0"/>
              <a:buChar char="o"/>
            </a:pPr>
            <a:r>
              <a:rPr lang="fr-FR" sz="1600" dirty="0" smtClean="0">
                <a:solidFill>
                  <a:srgbClr val="0070C0"/>
                </a:solidFill>
              </a:rPr>
              <a:t>Ergonomie</a:t>
            </a:r>
          </a:p>
          <a:p>
            <a:pPr marL="0" lvl="1" algn="just"/>
            <a:r>
              <a:rPr lang="fr-FR" sz="1400" i="1" dirty="0" smtClean="0"/>
              <a:t>Barre de navigation horizontale, 3 clics maximum pour atteindre une information</a:t>
            </a:r>
          </a:p>
          <a:p>
            <a:pPr marL="0" lvl="1" algn="just"/>
            <a:endParaRPr lang="fr-FR" sz="1600" i="1" dirty="0" smtClean="0"/>
          </a:p>
          <a:p>
            <a:pPr marL="285750" lvl="1" indent="-285750" algn="just">
              <a:buFont typeface="Courier New" panose="02070309020205020404" pitchFamily="49" charset="0"/>
              <a:buChar char="o"/>
            </a:pPr>
            <a:r>
              <a:rPr lang="fr-FR" sz="1600" dirty="0" smtClean="0">
                <a:solidFill>
                  <a:srgbClr val="0070C0"/>
                </a:solidFill>
              </a:rPr>
              <a:t>Identité visuelle de UPF mise en avant </a:t>
            </a:r>
          </a:p>
          <a:p>
            <a:pPr marL="0" lvl="1" algn="just"/>
            <a:r>
              <a:rPr lang="fr-FR" sz="1400" i="1" dirty="0" smtClean="0"/>
              <a:t>Couleurs bleu et rouge dominantes; </a:t>
            </a:r>
            <a:r>
              <a:rPr lang="fr-FR" sz="1400" i="1" dirty="0"/>
              <a:t>l</a:t>
            </a:r>
            <a:r>
              <a:rPr lang="fr-FR" sz="1400" i="1" dirty="0" smtClean="0"/>
              <a:t>ogo modernisé; slogan « Représenter, Animer, Défendre »; phrase d’accroche « Accéder au monde par les ports français »</a:t>
            </a:r>
          </a:p>
          <a:p>
            <a:pPr marL="0" lvl="1" algn="just"/>
            <a:endParaRPr lang="fr-FR" sz="1600" i="1" dirty="0" smtClean="0"/>
          </a:p>
          <a:p>
            <a:pPr marL="285750" lvl="1" indent="-285750" algn="just">
              <a:buFont typeface="Courier New" panose="02070309020205020404" pitchFamily="49" charset="0"/>
              <a:buChar char="o"/>
            </a:pPr>
            <a:r>
              <a:rPr lang="fr-FR" sz="1600" dirty="0" smtClean="0">
                <a:solidFill>
                  <a:srgbClr val="0070C0"/>
                </a:solidFill>
              </a:rPr>
              <a:t>Graphisme modernisé </a:t>
            </a:r>
          </a:p>
          <a:p>
            <a:pPr marL="0" lvl="1" algn="just"/>
            <a:r>
              <a:rPr lang="fr-FR" sz="1400" i="1" dirty="0" smtClean="0"/>
              <a:t>Ligne épurée, ancrée dans l’univers maritime/portuaire</a:t>
            </a:r>
          </a:p>
          <a:p>
            <a:pPr marL="0" lvl="1" algn="just"/>
            <a:endParaRPr lang="fr-FR" sz="1400" i="1" dirty="0" smtClean="0"/>
          </a:p>
          <a:p>
            <a:pPr marL="285750" lvl="1" indent="-285750" algn="just">
              <a:buFont typeface="Courier New" panose="02070309020205020404" pitchFamily="49" charset="0"/>
              <a:buChar char="o"/>
            </a:pPr>
            <a:r>
              <a:rPr lang="fr-FR" sz="1600" dirty="0" smtClean="0">
                <a:solidFill>
                  <a:srgbClr val="0070C0"/>
                </a:solidFill>
              </a:rPr>
              <a:t>Nouvelles fonctionnalités</a:t>
            </a:r>
          </a:p>
          <a:p>
            <a:pPr algn="just"/>
            <a:r>
              <a:rPr lang="fr-FR" sz="1400" i="1" dirty="0" smtClean="0"/>
              <a:t>Les actualités en ligne, l’agenda des événements, la demande d’adhésion en ligne, l’annuaire des membre et ses fiches ports, moteur </a:t>
            </a:r>
            <a:r>
              <a:rPr lang="fr-FR" sz="1400" i="1" dirty="0"/>
              <a:t>de recherche, l’agenda des évènements, </a:t>
            </a:r>
            <a:r>
              <a:rPr lang="fr-FR" sz="1400" i="1" dirty="0" smtClean="0"/>
              <a:t>abonnement </a:t>
            </a:r>
            <a:r>
              <a:rPr lang="fr-FR" sz="1400" i="1" dirty="0"/>
              <a:t>à notre flux </a:t>
            </a:r>
            <a:r>
              <a:rPr lang="fr-FR" sz="1400" i="1" dirty="0" smtClean="0"/>
              <a:t>RSS, </a:t>
            </a:r>
            <a:r>
              <a:rPr lang="fr-FR" sz="1400" i="1" dirty="0"/>
              <a:t>la docuthèque …, etc</a:t>
            </a:r>
            <a:r>
              <a:rPr lang="fr-FR" sz="1200" i="1" dirty="0"/>
              <a:t>.</a:t>
            </a:r>
          </a:p>
          <a:p>
            <a:pPr marL="0" lvl="1" algn="just"/>
            <a:endParaRPr lang="fr-FR" sz="1400" i="1" dirty="0" smtClean="0"/>
          </a:p>
          <a:p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B442-54A5-48F3-A702-C7844161E96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599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021288"/>
            <a:ext cx="130243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31440"/>
            <a:ext cx="9144000" cy="187220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340768"/>
            <a:ext cx="3744415" cy="5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ZoneTexte 2"/>
          <p:cNvSpPr txBox="1"/>
          <p:nvPr/>
        </p:nvSpPr>
        <p:spPr>
          <a:xfrm>
            <a:off x="6670538" y="3172723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+mj-lt"/>
                <a:ea typeface="Always In My Heart" panose="02000603000000000000" pitchFamily="2" charset="0"/>
              </a:rPr>
              <a:t>Agenda des évènements portuaires &amp; maritimes</a:t>
            </a:r>
            <a:endParaRPr lang="fr-FR" sz="1000" dirty="0">
              <a:latin typeface="+mj-lt"/>
              <a:ea typeface="Always In My Heart" panose="02000603000000000000" pitchFamily="2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39552" y="2818780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ea typeface="Always In My Heart" panose="02000603000000000000" pitchFamily="2" charset="0"/>
              </a:rPr>
              <a:t>Formulaire de demande d’adhésion</a:t>
            </a:r>
            <a:r>
              <a:rPr lang="fr-FR" sz="1000" dirty="0" smtClean="0">
                <a:latin typeface="Franklin Gothic Demi" panose="020B0703020102020204" pitchFamily="34" charset="0"/>
                <a:ea typeface="Always In My Heart" panose="02000603000000000000" pitchFamily="2" charset="0"/>
              </a:rPr>
              <a:t> </a:t>
            </a:r>
            <a:r>
              <a:rPr lang="fr-FR" sz="1000" dirty="0" smtClean="0">
                <a:ea typeface="Always In My Heart" panose="02000603000000000000" pitchFamily="2" charset="0"/>
              </a:rPr>
              <a:t>en ligne</a:t>
            </a:r>
            <a:endParaRPr lang="fr-FR" sz="1000" dirty="0">
              <a:ea typeface="Always In My Heart" panose="02000603000000000000" pitchFamily="2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651218" y="4077203"/>
            <a:ext cx="1787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ea typeface="Always In My Heart" panose="02000603000000000000" pitchFamily="2" charset="0"/>
              </a:rPr>
              <a:t>Actualités de l’UPF et du milieu portuaire</a:t>
            </a:r>
            <a:endParaRPr lang="fr-FR" sz="1000" dirty="0">
              <a:ea typeface="Always In My Heart" panose="02000603000000000000" pitchFamily="2" charset="0"/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 flipV="1">
            <a:off x="2278956" y="2818780"/>
            <a:ext cx="708868" cy="14401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flipV="1">
            <a:off x="2325192" y="4077203"/>
            <a:ext cx="708868" cy="14401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flipH="1" flipV="1">
            <a:off x="5981362" y="3045785"/>
            <a:ext cx="648072" cy="25387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ccolade fermante 27"/>
          <p:cNvSpPr/>
          <p:nvPr/>
        </p:nvSpPr>
        <p:spPr>
          <a:xfrm>
            <a:off x="6444208" y="1412776"/>
            <a:ext cx="504056" cy="1224136"/>
          </a:xfrm>
          <a:prstGeom prst="rightBrac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6948264" y="1824789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ea typeface="Always In My Heart" panose="02000603000000000000" pitchFamily="2" charset="0"/>
              </a:rPr>
              <a:t>D</a:t>
            </a:r>
            <a:r>
              <a:rPr lang="fr-FR" sz="1000" dirty="0" smtClean="0">
                <a:ea typeface="Always In My Heart" panose="02000603000000000000" pitchFamily="2" charset="0"/>
              </a:rPr>
              <a:t>iaporama photos des ports membres</a:t>
            </a:r>
            <a:endParaRPr lang="fr-FR" sz="1000" dirty="0">
              <a:ea typeface="Always In My Heart" panose="02000603000000000000" pitchFamily="2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15" y="2509557"/>
            <a:ext cx="2860941" cy="25471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826" y="2739614"/>
            <a:ext cx="2952328" cy="26796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4684"/>
            <a:ext cx="3110852" cy="292727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B442-54A5-48F3-A702-C7844161E96F}" type="slidenum">
              <a:rPr lang="fr-FR" smtClean="0"/>
              <a:t>4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885" y="3844651"/>
            <a:ext cx="1091513" cy="120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26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021288"/>
            <a:ext cx="130243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31440"/>
            <a:ext cx="9144000" cy="187220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215874" y="1340768"/>
            <a:ext cx="27363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fr-FR" sz="1000" dirty="0" smtClean="0"/>
              <a:t>Accès à l’espace membres</a:t>
            </a:r>
          </a:p>
          <a:p>
            <a:pPr marL="171450" indent="-171450">
              <a:buFontTx/>
              <a:buChar char="-"/>
            </a:pPr>
            <a:r>
              <a:rPr lang="fr-FR" sz="1000" dirty="0" smtClean="0"/>
              <a:t>Contact</a:t>
            </a:r>
          </a:p>
          <a:p>
            <a:pPr marL="171450" indent="-171450">
              <a:buFontTx/>
              <a:buChar char="-"/>
            </a:pPr>
            <a:r>
              <a:rPr lang="fr-FR" sz="1000" dirty="0" smtClean="0"/>
              <a:t>Abonnement flux RSS</a:t>
            </a:r>
            <a:endParaRPr lang="fr-FR" sz="1000" dirty="0"/>
          </a:p>
        </p:txBody>
      </p:sp>
      <p:sp>
        <p:nvSpPr>
          <p:cNvPr id="10" name="Accolade fermante 9"/>
          <p:cNvSpPr/>
          <p:nvPr/>
        </p:nvSpPr>
        <p:spPr>
          <a:xfrm rot="16200000">
            <a:off x="6162914" y="1857554"/>
            <a:ext cx="216024" cy="900100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415616"/>
            <a:ext cx="6624684" cy="3025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010" y="1894766"/>
            <a:ext cx="2446232" cy="304826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B442-54A5-48F3-A702-C7844161E96F}" type="slidenum">
              <a:rPr lang="fr-FR" smtClean="0"/>
              <a:t>5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662873" y="1340768"/>
            <a:ext cx="1818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>
                <a:latin typeface="Franklin Gothic Demi" panose="020B0703020102020204" pitchFamily="34" charset="0"/>
              </a:rPr>
              <a:t>ESPACE PUBLIC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907704" y="1714212"/>
            <a:ext cx="4888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fr-FR" sz="1400" cap="all" dirty="0" smtClean="0">
                <a:latin typeface="Franklin Gothic Demi" panose="020B0703020102020204" pitchFamily="34" charset="0"/>
              </a:rPr>
              <a:t>page d’Accueil 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855" y="1200930"/>
            <a:ext cx="588387" cy="64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25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288"/>
            <a:ext cx="130243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31440"/>
            <a:ext cx="9144000" cy="187220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03186" y="127109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Franklin Gothic Demi" panose="020B0703020102020204" pitchFamily="34" charset="0"/>
              </a:rPr>
              <a:t>ESPACE PUBLIC</a:t>
            </a:r>
            <a:endParaRPr lang="fr-FR" dirty="0">
              <a:latin typeface="Franklin Gothic Demi" panose="020B07030201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39266" y="1640424"/>
            <a:ext cx="4888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fr-FR" sz="1400" cap="all" dirty="0" smtClean="0">
                <a:latin typeface="Franklin Gothic Demi" panose="020B0703020102020204" pitchFamily="34" charset="0"/>
              </a:rPr>
              <a:t>page Informationnelle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607" y="2204768"/>
            <a:ext cx="4216641" cy="4323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B442-54A5-48F3-A702-C7844161E96F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21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288"/>
            <a:ext cx="130243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31440"/>
            <a:ext cx="9144000" cy="187220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03186" y="127109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Franklin Gothic Demi" panose="020B0703020102020204" pitchFamily="34" charset="0"/>
              </a:rPr>
              <a:t>ESPACE PUBLIC</a:t>
            </a:r>
            <a:endParaRPr lang="fr-FR" dirty="0">
              <a:latin typeface="Franklin Gothic Demi" panose="020B07030201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39266" y="1640424"/>
            <a:ext cx="4888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fr-FR" sz="1400" dirty="0" smtClean="0">
                <a:latin typeface="Franklin Gothic Demi" panose="020B0703020102020204" pitchFamily="34" charset="0"/>
              </a:rPr>
              <a:t>ANNUAIRE DES MEMBRES - LA CARTE INTERACTIVE 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242" y="1952001"/>
            <a:ext cx="6984776" cy="46606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52936"/>
            <a:ext cx="2839614" cy="15841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B442-54A5-48F3-A702-C7844161E96F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539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288"/>
            <a:ext cx="130243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31440"/>
            <a:ext cx="9144000" cy="187220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03186" y="127109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Franklin Gothic Demi" panose="020B0703020102020204" pitchFamily="34" charset="0"/>
              </a:rPr>
              <a:t>ESPACE PUBLIC</a:t>
            </a:r>
            <a:endParaRPr lang="fr-FR" dirty="0">
              <a:latin typeface="Franklin Gothic Demi" panose="020B07030201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39266" y="1640424"/>
            <a:ext cx="4888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fr-FR" sz="1400" dirty="0" smtClean="0">
                <a:latin typeface="Franklin Gothic Demi" panose="020B0703020102020204" pitchFamily="34" charset="0"/>
              </a:rPr>
              <a:t>ANNUAIRE DES MEMBRES – LES FICHES MEMBRES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060848"/>
            <a:ext cx="6480720" cy="4388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46" y="4941168"/>
            <a:ext cx="906899" cy="100033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B442-54A5-48F3-A702-C7844161E96F}" type="slidenum">
              <a:rPr lang="fr-FR" smtClean="0"/>
              <a:t>8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564904"/>
            <a:ext cx="3746613" cy="20528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67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021288"/>
            <a:ext cx="130243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31440"/>
            <a:ext cx="9144000" cy="187220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08906" y="1337127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Franklin Gothic Demi" panose="020B0703020102020204" pitchFamily="34" charset="0"/>
              </a:rPr>
              <a:t>ESPACE MEMBRES</a:t>
            </a:r>
            <a:endParaRPr lang="fr-FR" dirty="0">
              <a:latin typeface="Franklin Gothic Demi" panose="020B07030201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27846" y="1706459"/>
            <a:ext cx="4888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fr-FR" sz="1400" cap="all" dirty="0" smtClean="0">
                <a:latin typeface="Franklin Gothic Demi" panose="020B0703020102020204" pitchFamily="34" charset="0"/>
              </a:rPr>
              <a:t>page d’Accueil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368295" y="2390070"/>
            <a:ext cx="687410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lvl="1" algn="just"/>
            <a:endParaRPr lang="fr-FR" sz="1400" i="1" dirty="0" smtClean="0"/>
          </a:p>
          <a:p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1600992" y="2160726"/>
            <a:ext cx="6408712" cy="2996466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763688" y="4117027"/>
            <a:ext cx="618637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i="1" dirty="0" smtClean="0">
                <a:solidFill>
                  <a:schemeClr val="bg1"/>
                </a:solidFill>
              </a:rPr>
              <a:t>Un </a:t>
            </a:r>
            <a:r>
              <a:rPr lang="fr-FR" sz="1200" i="1" dirty="0">
                <a:solidFill>
                  <a:schemeClr val="bg1"/>
                </a:solidFill>
              </a:rPr>
              <a:t>espace membres repensé entièrement pour une navigation simple et efficace, véritable outil de travail : </a:t>
            </a:r>
          </a:p>
          <a:p>
            <a:pPr algn="just"/>
            <a:r>
              <a:rPr lang="fr-FR" sz="1600" i="1" dirty="0">
                <a:solidFill>
                  <a:schemeClr val="bg1"/>
                </a:solidFill>
              </a:rPr>
              <a:t>L’espace Circulaires &amp; Archives, l’agenda des réunions UPF, les enquêtes en lignes, l’abonnement à la Newsletter…, etc.</a:t>
            </a:r>
          </a:p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B442-54A5-48F3-A702-C7844161E96F}" type="slidenum">
              <a:rPr lang="fr-FR" smtClean="0"/>
              <a:t>9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1881396" y="2190015"/>
            <a:ext cx="5688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1 / Connectez-vous sur le site institutionnel de l'UPF </a:t>
            </a:r>
            <a:r>
              <a:rPr lang="fr-FR" sz="1600" dirty="0" smtClean="0">
                <a:solidFill>
                  <a:schemeClr val="bg1"/>
                </a:solidFill>
              </a:rPr>
              <a:t>:</a:t>
            </a:r>
            <a:endParaRPr lang="fr-FR" sz="1600" dirty="0">
              <a:solidFill>
                <a:schemeClr val="bg1"/>
              </a:solidFill>
            </a:endParaRPr>
          </a:p>
          <a:p>
            <a:pPr algn="just"/>
            <a:endParaRPr lang="fr-FR" sz="1600" dirty="0">
              <a:solidFill>
                <a:schemeClr val="bg1"/>
              </a:solidFill>
            </a:endParaRPr>
          </a:p>
          <a:p>
            <a:pPr algn="just"/>
            <a:endParaRPr lang="fr-FR" sz="1600" dirty="0" smtClean="0">
              <a:solidFill>
                <a:schemeClr val="bg1"/>
              </a:solidFill>
            </a:endParaRPr>
          </a:p>
          <a:p>
            <a:pPr algn="just"/>
            <a:r>
              <a:rPr lang="fr-FR" sz="1600" dirty="0" smtClean="0">
                <a:solidFill>
                  <a:schemeClr val="bg1"/>
                </a:solidFill>
              </a:rPr>
              <a:t>2 </a:t>
            </a:r>
            <a:r>
              <a:rPr lang="fr-FR" sz="1600" dirty="0">
                <a:solidFill>
                  <a:schemeClr val="bg1"/>
                </a:solidFill>
              </a:rPr>
              <a:t>/ Cliquez sur le lien : Espace Membres </a:t>
            </a:r>
            <a:r>
              <a:rPr lang="fr-FR" sz="1100" dirty="0">
                <a:solidFill>
                  <a:schemeClr val="bg1"/>
                </a:solidFill>
              </a:rPr>
              <a:t>(en haut à droite de l'écran)</a:t>
            </a:r>
          </a:p>
          <a:p>
            <a:pPr algn="just"/>
            <a:endParaRPr lang="fr-FR" sz="1600" dirty="0">
              <a:solidFill>
                <a:schemeClr val="bg1"/>
              </a:solidFill>
            </a:endParaRP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3 / Saisissez les identifiants qui vous ont été fournis par mail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69244" y="2433775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hlinkClick r:id="rId4"/>
              </a:rPr>
              <a:t>www.port.fr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557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313</Words>
  <Application>Microsoft Office PowerPoint</Application>
  <PresentationFormat>Affichage à l'écran (4:3)</PresentationFormat>
  <Paragraphs>75</Paragraphs>
  <Slides>14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christina</dc:creator>
  <cp:lastModifiedBy>christina</cp:lastModifiedBy>
  <cp:revision>2</cp:revision>
  <dcterms:created xsi:type="dcterms:W3CDTF">2015-09-04T11:36:21Z</dcterms:created>
  <dcterms:modified xsi:type="dcterms:W3CDTF">2015-09-04T11:37:24Z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